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Ahkio" charset="1" panose="00000000000000000000"/>
      <p:regular r:id="rId22"/>
    </p:embeddedFont>
    <p:embeddedFont>
      <p:font typeface="Poppins Bold" charset="1" panose="00000800000000000000"/>
      <p:regular r:id="rId23"/>
    </p:embeddedFont>
    <p:embeddedFont>
      <p:font typeface="Montserrat Bold" charset="1" panose="00000800000000000000"/>
      <p:regular r:id="rId24"/>
    </p:embeddedFont>
    <p:embeddedFont>
      <p:font typeface="Poppins" charset="1" panose="00000500000000000000"/>
      <p:regular r:id="rId25"/>
    </p:embeddedFont>
    <p:embeddedFont>
      <p:font typeface="Canva Sans Bold" charset="1" panose="020B08030305010401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55770" y="413276"/>
            <a:ext cx="6477469" cy="3556719"/>
          </a:xfrm>
          <a:custGeom>
            <a:avLst/>
            <a:gdLst/>
            <a:ahLst/>
            <a:cxnLst/>
            <a:rect r="r" b="b" t="t" l="l"/>
            <a:pathLst>
              <a:path h="3556719" w="6477469">
                <a:moveTo>
                  <a:pt x="0" y="0"/>
                </a:moveTo>
                <a:lnTo>
                  <a:pt x="6477468" y="0"/>
                </a:lnTo>
                <a:lnTo>
                  <a:pt x="6477468" y="3556719"/>
                </a:lnTo>
                <a:lnTo>
                  <a:pt x="0" y="35567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8599" y="5727056"/>
            <a:ext cx="5670764" cy="5764436"/>
          </a:xfrm>
          <a:custGeom>
            <a:avLst/>
            <a:gdLst/>
            <a:ahLst/>
            <a:cxnLst/>
            <a:rect r="r" b="b" t="t" l="l"/>
            <a:pathLst>
              <a:path h="5764436" w="5670764">
                <a:moveTo>
                  <a:pt x="0" y="0"/>
                </a:moveTo>
                <a:lnTo>
                  <a:pt x="5670764" y="0"/>
                </a:lnTo>
                <a:lnTo>
                  <a:pt x="5670764" y="5764436"/>
                </a:lnTo>
                <a:lnTo>
                  <a:pt x="0" y="57644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57608" y="5135595"/>
            <a:ext cx="4666258" cy="5004030"/>
          </a:xfrm>
          <a:custGeom>
            <a:avLst/>
            <a:gdLst/>
            <a:ahLst/>
            <a:cxnLst/>
            <a:rect r="r" b="b" t="t" l="l"/>
            <a:pathLst>
              <a:path h="5004030" w="4666258">
                <a:moveTo>
                  <a:pt x="0" y="0"/>
                </a:moveTo>
                <a:lnTo>
                  <a:pt x="4666258" y="0"/>
                </a:lnTo>
                <a:lnTo>
                  <a:pt x="4666258" y="5004030"/>
                </a:lnTo>
                <a:lnTo>
                  <a:pt x="0" y="50040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2155041">
            <a:off x="4484940" y="659727"/>
            <a:ext cx="1000299" cy="1794258"/>
          </a:xfrm>
          <a:custGeom>
            <a:avLst/>
            <a:gdLst/>
            <a:ahLst/>
            <a:cxnLst/>
            <a:rect r="r" b="b" t="t" l="l"/>
            <a:pathLst>
              <a:path h="1794258" w="1000299">
                <a:moveTo>
                  <a:pt x="0" y="0"/>
                </a:moveTo>
                <a:lnTo>
                  <a:pt x="1000299" y="0"/>
                </a:lnTo>
                <a:lnTo>
                  <a:pt x="1000299" y="1794258"/>
                </a:lnTo>
                <a:lnTo>
                  <a:pt x="0" y="17942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35056" y="-133631"/>
            <a:ext cx="3527512" cy="3527512"/>
          </a:xfrm>
          <a:custGeom>
            <a:avLst/>
            <a:gdLst/>
            <a:ahLst/>
            <a:cxnLst/>
            <a:rect r="r" b="b" t="t" l="l"/>
            <a:pathLst>
              <a:path h="3527512" w="3527512">
                <a:moveTo>
                  <a:pt x="0" y="0"/>
                </a:moveTo>
                <a:lnTo>
                  <a:pt x="3527512" y="0"/>
                </a:lnTo>
                <a:lnTo>
                  <a:pt x="3527512" y="3527512"/>
                </a:lnTo>
                <a:lnTo>
                  <a:pt x="0" y="352751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694384" y="3684058"/>
            <a:ext cx="12899232" cy="1591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72"/>
              </a:lnSpc>
            </a:pPr>
            <a:r>
              <a:rPr lang="en-US" sz="10313">
                <a:solidFill>
                  <a:srgbClr val="FFFFFF"/>
                </a:solidFill>
                <a:latin typeface="Ahkio"/>
                <a:ea typeface="Ahkio"/>
                <a:cs typeface="Ahkio"/>
                <a:sym typeface="Ahkio"/>
              </a:rPr>
              <a:t>SPACE  MISSION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916415" y="5468653"/>
            <a:ext cx="6455171" cy="673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7"/>
              </a:lnSpc>
            </a:pPr>
            <a:r>
              <a:rPr lang="en-US" b="true" sz="2383" spc="17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PRESENTATION BY : TEAM-4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9860" y="2667263"/>
            <a:ext cx="12072927" cy="5853043"/>
          </a:xfrm>
          <a:custGeom>
            <a:avLst/>
            <a:gdLst/>
            <a:ahLst/>
            <a:cxnLst/>
            <a:rect r="r" b="b" t="t" l="l"/>
            <a:pathLst>
              <a:path h="5853043" w="12072927">
                <a:moveTo>
                  <a:pt x="0" y="0"/>
                </a:moveTo>
                <a:lnTo>
                  <a:pt x="12072927" y="0"/>
                </a:lnTo>
                <a:lnTo>
                  <a:pt x="12072927" y="5853043"/>
                </a:lnTo>
                <a:lnTo>
                  <a:pt x="0" y="58530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875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42975"/>
            <a:ext cx="10935297" cy="81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  <a:spcBef>
                <a:spcPct val="0"/>
              </a:spcBef>
            </a:pPr>
            <a:r>
              <a:rPr lang="en-US" b="true" sz="486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Q7 Success Rate by Organization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668250" y="1309756"/>
            <a:ext cx="5277447" cy="11677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86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7. Success Rate by Organization</a:t>
            </a:r>
          </a:p>
          <a:p>
            <a:pPr algn="ctr">
              <a:lnSpc>
                <a:spcPts val="6817"/>
              </a:lnSpc>
              <a:spcBef>
                <a:spcPct val="0"/>
              </a:spcBef>
            </a:pPr>
          </a:p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b="true" sz="36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 Type: Bar Plot</a:t>
            </a:r>
          </a:p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b="true" sz="36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Compares organizational reliability; shows consistently high success for leading agencies, with newer/private players catching up.</a:t>
            </a:r>
          </a:p>
          <a:p>
            <a:pPr algn="ctr">
              <a:lnSpc>
                <a:spcPts val="5179"/>
              </a:lnSpc>
              <a:spcBef>
                <a:spcPct val="0"/>
              </a:spcBef>
            </a:pPr>
          </a:p>
          <a:p>
            <a:pPr algn="ctr">
              <a:lnSpc>
                <a:spcPts val="6817"/>
              </a:lnSpc>
              <a:spcBef>
                <a:spcPct val="0"/>
              </a:spcBef>
            </a:pPr>
          </a:p>
          <a:p>
            <a:pPr algn="ctr">
              <a:lnSpc>
                <a:spcPts val="6817"/>
              </a:lnSpc>
              <a:spcBef>
                <a:spcPct val="0"/>
              </a:spcBef>
            </a:pPr>
          </a:p>
          <a:p>
            <a:pPr algn="ctr">
              <a:lnSpc>
                <a:spcPts val="681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52351" y="1658641"/>
            <a:ext cx="10934208" cy="7599659"/>
          </a:xfrm>
          <a:custGeom>
            <a:avLst/>
            <a:gdLst/>
            <a:ahLst/>
            <a:cxnLst/>
            <a:rect r="r" b="b" t="t" l="l"/>
            <a:pathLst>
              <a:path h="7599659" w="10934208">
                <a:moveTo>
                  <a:pt x="0" y="0"/>
                </a:moveTo>
                <a:lnTo>
                  <a:pt x="10934208" y="0"/>
                </a:lnTo>
                <a:lnTo>
                  <a:pt x="10934208" y="7599659"/>
                </a:lnTo>
                <a:lnTo>
                  <a:pt x="0" y="75996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37" r="0" b="-53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2351" y="350134"/>
            <a:ext cx="9704487" cy="86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97"/>
              </a:lnSpc>
              <a:spcBef>
                <a:spcPct val="0"/>
              </a:spcBef>
            </a:pPr>
            <a:r>
              <a:rPr lang="en-US" b="true" sz="506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</a:t>
            </a:r>
            <a:r>
              <a:rPr lang="en-US" b="true" sz="506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8. Failure Causes Distribution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72193" y="1767069"/>
            <a:ext cx="6543675" cy="10834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97"/>
              </a:lnSpc>
              <a:spcBef>
                <a:spcPct val="0"/>
              </a:spcBef>
            </a:pPr>
            <a:r>
              <a:rPr lang="en-US" b="true" sz="506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8. </a:t>
            </a:r>
            <a:r>
              <a:rPr lang="en-US" b="true" sz="506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Failure Causes Distribution</a:t>
            </a:r>
          </a:p>
          <a:p>
            <a:pPr algn="ctr">
              <a:lnSpc>
                <a:spcPts val="7097"/>
              </a:lnSpc>
              <a:spcBef>
                <a:spcPct val="0"/>
              </a:spcBef>
            </a:pPr>
          </a:p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b="true" sz="36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 Type: Bar Plot / Pie Chart</a:t>
            </a:r>
          </a:p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b="true" sz="36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Breaks down main reasons for mission failures; highlights technical faults, launch vehicle issues, and early-stage testing risks.</a:t>
            </a:r>
          </a:p>
          <a:p>
            <a:pPr algn="ctr">
              <a:lnSpc>
                <a:spcPts val="7097"/>
              </a:lnSpc>
              <a:spcBef>
                <a:spcPct val="0"/>
              </a:spcBef>
            </a:pPr>
          </a:p>
          <a:p>
            <a:pPr algn="ctr">
              <a:lnSpc>
                <a:spcPts val="7097"/>
              </a:lnSpc>
              <a:spcBef>
                <a:spcPct val="0"/>
              </a:spcBef>
            </a:pPr>
          </a:p>
          <a:p>
            <a:pPr algn="ctr">
              <a:lnSpc>
                <a:spcPts val="7097"/>
              </a:lnSpc>
              <a:spcBef>
                <a:spcPct val="0"/>
              </a:spcBef>
            </a:pPr>
          </a:p>
          <a:p>
            <a:pPr algn="ctr">
              <a:lnSpc>
                <a:spcPts val="709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6240" y="2402008"/>
            <a:ext cx="12643996" cy="6306193"/>
          </a:xfrm>
          <a:custGeom>
            <a:avLst/>
            <a:gdLst/>
            <a:ahLst/>
            <a:cxnLst/>
            <a:rect r="r" b="b" t="t" l="l"/>
            <a:pathLst>
              <a:path h="6306193" w="12643996">
                <a:moveTo>
                  <a:pt x="0" y="0"/>
                </a:moveTo>
                <a:lnTo>
                  <a:pt x="12643996" y="0"/>
                </a:lnTo>
                <a:lnTo>
                  <a:pt x="12643996" y="6306193"/>
                </a:lnTo>
                <a:lnTo>
                  <a:pt x="0" y="6306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87137" y="727492"/>
            <a:ext cx="10376832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Q9.ISRO launches every year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900236" y="-104775"/>
            <a:ext cx="4959816" cy="1298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9.ISRO Launches every year 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 Type: Scatter/bubble </a:t>
            </a:r>
          </a:p>
          <a:p>
            <a:pPr algn="ctr">
              <a:lnSpc>
                <a:spcPts val="6817"/>
              </a:lnSpc>
              <a:spcBef>
                <a:spcPct val="0"/>
              </a:spcBef>
            </a:pPr>
            <a:r>
              <a:rPr lang="en-US" b="true" sz="486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x-axis of the graph represents the years, showing , while the y-axis showing num of launches</a:t>
            </a:r>
          </a:p>
          <a:p>
            <a:pPr algn="ctr">
              <a:lnSpc>
                <a:spcPts val="6817"/>
              </a:lnSpc>
              <a:spcBef>
                <a:spcPct val="0"/>
              </a:spcBef>
            </a:pPr>
          </a:p>
          <a:p>
            <a:pPr algn="ctr">
              <a:lnSpc>
                <a:spcPts val="6817"/>
              </a:lnSpc>
              <a:spcBef>
                <a:spcPct val="0"/>
              </a:spcBef>
            </a:pPr>
          </a:p>
          <a:p>
            <a:pPr algn="ctr">
              <a:lnSpc>
                <a:spcPts val="681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3430" y="2268613"/>
            <a:ext cx="11568046" cy="6275665"/>
          </a:xfrm>
          <a:custGeom>
            <a:avLst/>
            <a:gdLst/>
            <a:ahLst/>
            <a:cxnLst/>
            <a:rect r="r" b="b" t="t" l="l"/>
            <a:pathLst>
              <a:path h="6275665" w="11568046">
                <a:moveTo>
                  <a:pt x="0" y="0"/>
                </a:moveTo>
                <a:lnTo>
                  <a:pt x="11568046" y="0"/>
                </a:lnTo>
                <a:lnTo>
                  <a:pt x="11568046" y="6275665"/>
                </a:lnTo>
                <a:lnTo>
                  <a:pt x="0" y="62756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255373" y="537527"/>
            <a:ext cx="1240589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Q10 Missions per Rocket Status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150522" y="1724025"/>
            <a:ext cx="5924550" cy="7947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10. Missions per Rocket Status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5179"/>
              </a:lnSpc>
            </a:pPr>
            <a:r>
              <a:rPr lang="en-US" b="true" sz="36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 Type: Bar Plot</a:t>
            </a:r>
          </a:p>
          <a:p>
            <a:pPr algn="ctr">
              <a:lnSpc>
                <a:spcPts val="5179"/>
              </a:lnSpc>
            </a:pPr>
            <a:r>
              <a:rPr lang="en-US" b="true" sz="36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Compares active vs retired rockets; shows reliance on a few workhorse launch vehicles and phasing out of older models.</a:t>
            </a:r>
          </a:p>
          <a:p>
            <a:pPr algn="ctr">
              <a:lnSpc>
                <a:spcPts val="5179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945" y="2367628"/>
            <a:ext cx="11301259" cy="5551743"/>
          </a:xfrm>
          <a:custGeom>
            <a:avLst/>
            <a:gdLst/>
            <a:ahLst/>
            <a:cxnLst/>
            <a:rect r="r" b="b" t="t" l="l"/>
            <a:pathLst>
              <a:path h="5551743" w="11301259">
                <a:moveTo>
                  <a:pt x="0" y="0"/>
                </a:moveTo>
                <a:lnTo>
                  <a:pt x="11301259" y="0"/>
                </a:lnTo>
                <a:lnTo>
                  <a:pt x="11301259" y="5551744"/>
                </a:lnTo>
                <a:lnTo>
                  <a:pt x="0" y="55517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255373" y="141605"/>
            <a:ext cx="14120396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Q11 Busiest Months for Space Launches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1797129" y="1713230"/>
            <a:ext cx="6290846" cy="7252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11. Busiest Months for Space Launches</a:t>
            </a:r>
          </a:p>
          <a:p>
            <a:pPr algn="ctr">
              <a:lnSpc>
                <a:spcPts val="7000"/>
              </a:lnSpc>
            </a:pPr>
          </a:p>
          <a:p>
            <a:pPr algn="ctr">
              <a:lnSpc>
                <a:spcPts val="5179"/>
              </a:lnSpc>
            </a:pPr>
            <a:r>
              <a:rPr lang="en-US" sz="36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 Type: Bar Plot</a:t>
            </a:r>
          </a:p>
          <a:p>
            <a:pPr algn="ctr">
              <a:lnSpc>
                <a:spcPts val="5179"/>
              </a:lnSpc>
            </a:pPr>
            <a:r>
              <a:rPr lang="en-US" sz="36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Identifies peak launch months; shows seasonal patterns and scheduling preferences in space programs.</a:t>
            </a:r>
          </a:p>
          <a:p>
            <a:pPr algn="ctr">
              <a:lnSpc>
                <a:spcPts val="5179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945" y="2682275"/>
            <a:ext cx="11301259" cy="5608250"/>
          </a:xfrm>
          <a:custGeom>
            <a:avLst/>
            <a:gdLst/>
            <a:ahLst/>
            <a:cxnLst/>
            <a:rect r="r" b="b" t="t" l="l"/>
            <a:pathLst>
              <a:path h="5608250" w="11301259">
                <a:moveTo>
                  <a:pt x="0" y="0"/>
                </a:moveTo>
                <a:lnTo>
                  <a:pt x="11301259" y="0"/>
                </a:lnTo>
                <a:lnTo>
                  <a:pt x="11301259" y="5608250"/>
                </a:lnTo>
                <a:lnTo>
                  <a:pt x="0" y="56082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255373" y="141605"/>
            <a:ext cx="12405896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Q12 Top 10 Launch Sites by Missions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1798229" y="1634525"/>
            <a:ext cx="6261171" cy="10928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12. Top 10 Launch Sites by Missions</a:t>
            </a:r>
          </a:p>
          <a:p>
            <a:pPr algn="ctr">
              <a:lnSpc>
                <a:spcPts val="7000"/>
              </a:lnSpc>
            </a:pPr>
          </a:p>
          <a:p>
            <a:pPr algn="ctr">
              <a:lnSpc>
                <a:spcPts val="5179"/>
              </a:lnSpc>
            </a:pPr>
            <a:r>
              <a:rPr lang="en-US" sz="36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 Type: Bar Plot</a:t>
            </a:r>
          </a:p>
          <a:p>
            <a:pPr algn="ctr">
              <a:lnSpc>
                <a:spcPts val="5179"/>
              </a:lnSpc>
            </a:pPr>
            <a:r>
              <a:rPr lang="en-US" sz="36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Shows most frequently used launch sites; highlights dominance of Baikonur, Cape Canaveral, and emerging commercial sites.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35881" y="2832423"/>
            <a:ext cx="6732588" cy="3114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89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  <a:p>
            <a:pPr algn="ctr">
              <a:lnSpc>
                <a:spcPts val="125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8167" y="6692926"/>
            <a:ext cx="17611666" cy="2948045"/>
          </a:xfrm>
          <a:custGeom>
            <a:avLst/>
            <a:gdLst/>
            <a:ahLst/>
            <a:cxnLst/>
            <a:rect r="r" b="b" t="t" l="l"/>
            <a:pathLst>
              <a:path h="2948045" w="17611666">
                <a:moveTo>
                  <a:pt x="0" y="0"/>
                </a:moveTo>
                <a:lnTo>
                  <a:pt x="17611666" y="0"/>
                </a:lnTo>
                <a:lnTo>
                  <a:pt x="17611666" y="2948045"/>
                </a:lnTo>
                <a:lnTo>
                  <a:pt x="0" y="29480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54" t="-1944" r="0" b="-7151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794732" y="5243579"/>
            <a:ext cx="1349268" cy="134926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81818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203200" y="-247650"/>
              <a:ext cx="406400" cy="958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69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38167" y="2207316"/>
            <a:ext cx="17611666" cy="3710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19"/>
              </a:lnSpc>
            </a:pPr>
            <a:r>
              <a:rPr lang="en-US" sz="2755" spc="165" b="true">
                <a:solidFill>
                  <a:srgbClr val="FAFAF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A dataset capturing the history of global space missions</a:t>
            </a:r>
          </a:p>
          <a:p>
            <a:pPr algn="l" marL="594859" indent="-297430" lvl="1">
              <a:lnSpc>
                <a:spcPts val="3719"/>
              </a:lnSpc>
              <a:buFont typeface="Arial"/>
              <a:buChar char="•"/>
            </a:pPr>
            <a:r>
              <a:rPr lang="en-US" b="true" sz="2755" spc="165">
                <a:solidFill>
                  <a:srgbClr val="FAFAF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Contains 4,300+ missions spanning several decades. </a:t>
            </a:r>
          </a:p>
          <a:p>
            <a:pPr algn="l" marL="594859" indent="-297430" lvl="1">
              <a:lnSpc>
                <a:spcPts val="3719"/>
              </a:lnSpc>
              <a:buFont typeface="Arial"/>
              <a:buChar char="•"/>
            </a:pPr>
            <a:r>
              <a:rPr lang="en-US" b="true" sz="2755" spc="165">
                <a:solidFill>
                  <a:srgbClr val="FAFAF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fields: Organisation, Location, Date, Rocket details, Status, Price, Mission outcome.</a:t>
            </a:r>
          </a:p>
          <a:p>
            <a:pPr algn="l" marL="594859" indent="-297430" lvl="1">
              <a:lnSpc>
                <a:spcPts val="3719"/>
              </a:lnSpc>
              <a:buFont typeface="Arial"/>
              <a:buChar char="•"/>
            </a:pPr>
            <a:r>
              <a:rPr lang="en-US" b="true" sz="2755" spc="165">
                <a:solidFill>
                  <a:srgbClr val="FAFAF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 in its raw form (missing values, inconsistent formats, mixed text).</a:t>
            </a:r>
          </a:p>
          <a:p>
            <a:pPr algn="l" marL="594859" indent="-297430" lvl="1">
              <a:lnSpc>
                <a:spcPts val="3719"/>
              </a:lnSpc>
              <a:buFont typeface="Arial"/>
              <a:buChar char="•"/>
            </a:pPr>
            <a:r>
              <a:rPr lang="en-US" b="true" sz="2755" spc="165">
                <a:solidFill>
                  <a:srgbClr val="FAFAF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Serves as the foundation for analyzing success rates, agency performance, and technology evolution.</a:t>
            </a:r>
          </a:p>
          <a:p>
            <a:pPr algn="l">
              <a:lnSpc>
                <a:spcPts val="3576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707073" y="164687"/>
            <a:ext cx="10560058" cy="1123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1"/>
              </a:lnSpc>
            </a:pPr>
            <a:r>
              <a:rPr lang="en-US" sz="7051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612363" y="-1135691"/>
            <a:ext cx="4675637" cy="3325547"/>
          </a:xfrm>
          <a:custGeom>
            <a:avLst/>
            <a:gdLst/>
            <a:ahLst/>
            <a:cxnLst/>
            <a:rect r="r" b="b" t="t" l="l"/>
            <a:pathLst>
              <a:path h="3325547" w="4675637">
                <a:moveTo>
                  <a:pt x="0" y="0"/>
                </a:moveTo>
                <a:lnTo>
                  <a:pt x="4675637" y="0"/>
                </a:lnTo>
                <a:lnTo>
                  <a:pt x="4675637" y="3325547"/>
                </a:lnTo>
                <a:lnTo>
                  <a:pt x="0" y="3325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964631" y="436287"/>
            <a:ext cx="7777758" cy="592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2"/>
              </a:lnSpc>
              <a:spcBef>
                <a:spcPct val="0"/>
              </a:spcBef>
            </a:pPr>
            <a:r>
              <a:rPr lang="en-US" b="true" sz="3301" spc="241" u="sng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b="true" sz="3301" spc="241" u="sng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 CLEANING &amp; PREPARATION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8860" y="1419536"/>
            <a:ext cx="15876985" cy="5508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1652" indent="-310826" lvl="1">
              <a:lnSpc>
                <a:spcPts val="4031"/>
              </a:lnSpc>
              <a:buAutoNum type="arabicPeriod" startAt="1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Load Raw Data:</a:t>
            </a:r>
          </a:p>
          <a:p>
            <a:pPr algn="l" marL="1243304" indent="-414435" lvl="2">
              <a:lnSpc>
                <a:spcPts val="4031"/>
              </a:lnSpc>
              <a:buFont typeface="Arial"/>
              <a:buChar char="⚬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4324 rows, 9 columns.</a:t>
            </a:r>
          </a:p>
          <a:p>
            <a:pPr algn="l" marL="621652" indent="-310826" lvl="1">
              <a:lnSpc>
                <a:spcPts val="4031"/>
              </a:lnSpc>
              <a:buAutoNum type="arabicPeriod" startAt="1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Remove Unnecessary Columns:</a:t>
            </a:r>
          </a:p>
          <a:p>
            <a:pPr algn="l" marL="1243304" indent="-414435" lvl="2">
              <a:lnSpc>
                <a:spcPts val="4031"/>
              </a:lnSpc>
              <a:buFont typeface="Arial"/>
              <a:buChar char="⚬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Dropped Unnamed columns; filled Price missing values with median.</a:t>
            </a:r>
          </a:p>
          <a:p>
            <a:pPr algn="l" marL="621652" indent="-310826" lvl="1">
              <a:lnSpc>
                <a:spcPts val="4031"/>
              </a:lnSpc>
              <a:buAutoNum type="arabicPeriod" startAt="1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Fix Data Types:</a:t>
            </a:r>
          </a:p>
          <a:p>
            <a:pPr algn="l" marL="1243304" indent="-414435" lvl="2">
              <a:lnSpc>
                <a:spcPts val="4031"/>
              </a:lnSpc>
              <a:buFont typeface="Arial"/>
              <a:buChar char="⚬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Date in datetime format.</a:t>
            </a:r>
          </a:p>
          <a:p>
            <a:pPr algn="l" marL="621652" indent="-310826" lvl="1">
              <a:lnSpc>
                <a:spcPts val="4031"/>
              </a:lnSpc>
              <a:buAutoNum type="arabicPeriod" startAt="1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Remove Outliers:</a:t>
            </a:r>
          </a:p>
          <a:p>
            <a:pPr algn="l" marL="1243304" indent="-414435" lvl="2">
              <a:lnSpc>
                <a:spcPts val="4031"/>
              </a:lnSpc>
              <a:buFont typeface="Arial"/>
              <a:buChar char="⚬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Cleaned unrealistic prices.</a:t>
            </a:r>
          </a:p>
          <a:p>
            <a:pPr algn="l" marL="621652" indent="-310826" lvl="1">
              <a:lnSpc>
                <a:spcPts val="4031"/>
              </a:lnSpc>
              <a:buAutoNum type="arabicPeriod" startAt="1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Final Clean Dataset:</a:t>
            </a:r>
          </a:p>
          <a:p>
            <a:pPr algn="l" marL="1243304" indent="-414435" lvl="2">
              <a:lnSpc>
                <a:spcPts val="4031"/>
              </a:lnSpc>
              <a:buFont typeface="Arial"/>
              <a:buChar char="⚬"/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Kept: Organisation, Location, Date, Detail, Rocket_Status, Price.</a:t>
            </a:r>
          </a:p>
          <a:p>
            <a:pPr algn="l">
              <a:lnSpc>
                <a:spcPts val="4031"/>
              </a:lnSpc>
            </a:pPr>
            <a:r>
              <a:rPr lang="en-US" b="true" sz="2879" spc="21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No duplicates, consistent data types.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653387" y="7515034"/>
            <a:ext cx="16230600" cy="2270062"/>
          </a:xfrm>
          <a:custGeom>
            <a:avLst/>
            <a:gdLst/>
            <a:ahLst/>
            <a:cxnLst/>
            <a:rect r="r" b="b" t="t" l="l"/>
            <a:pathLst>
              <a:path h="2270062" w="16230600">
                <a:moveTo>
                  <a:pt x="0" y="0"/>
                </a:moveTo>
                <a:lnTo>
                  <a:pt x="16230600" y="0"/>
                </a:lnTo>
                <a:lnTo>
                  <a:pt x="16230600" y="2270062"/>
                </a:lnTo>
                <a:lnTo>
                  <a:pt x="0" y="22700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91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6774" y="2925600"/>
            <a:ext cx="11291312" cy="6174391"/>
          </a:xfrm>
          <a:custGeom>
            <a:avLst/>
            <a:gdLst/>
            <a:ahLst/>
            <a:cxnLst/>
            <a:rect r="r" b="b" t="t" l="l"/>
            <a:pathLst>
              <a:path h="6174391" w="11291312">
                <a:moveTo>
                  <a:pt x="0" y="0"/>
                </a:moveTo>
                <a:lnTo>
                  <a:pt x="11291312" y="0"/>
                </a:lnTo>
                <a:lnTo>
                  <a:pt x="11291312" y="6174391"/>
                </a:lnTo>
                <a:lnTo>
                  <a:pt x="0" y="61743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91" r="-353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580073"/>
            <a:ext cx="14125769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Q1.</a:t>
            </a:r>
            <a:r>
              <a:rPr lang="en-US" b="true" sz="4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DISTRIBUTION OF MISSIONS OVER TIME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896180" y="1999389"/>
            <a:ext cx="6127031" cy="1757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97"/>
              </a:lnSpc>
            </a:pPr>
            <a:r>
              <a:rPr lang="en-US" b="true" sz="5070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</a:t>
            </a:r>
            <a:r>
              <a:rPr lang="en-US" b="true" sz="5070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Distribution of missions over time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76103" y="4251861"/>
            <a:ext cx="5767186" cy="5523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b="true" sz="3037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</a:t>
            </a:r>
            <a:r>
              <a:rPr lang="en-US" b="true" sz="3037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aph Type: Bar Plot</a:t>
            </a:r>
          </a:p>
          <a:p>
            <a:pPr algn="ctr">
              <a:lnSpc>
                <a:spcPts val="4252"/>
              </a:lnSpc>
            </a:pPr>
          </a:p>
          <a:p>
            <a:pPr algn="ctr">
              <a:lnSpc>
                <a:spcPts val="5236"/>
              </a:lnSpc>
            </a:pPr>
            <a:r>
              <a:rPr lang="en-US" b="true" sz="3740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Reveals growth cycles &amp; disruptions; peaks = space race/private sector surge, declines = budget or geopolitical impact</a:t>
            </a:r>
          </a:p>
          <a:p>
            <a:pPr algn="ctr">
              <a:lnSpc>
                <a:spcPts val="4252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5437" y="3022866"/>
            <a:ext cx="11025062" cy="4990717"/>
          </a:xfrm>
          <a:custGeom>
            <a:avLst/>
            <a:gdLst/>
            <a:ahLst/>
            <a:cxnLst/>
            <a:rect r="r" b="b" t="t" l="l"/>
            <a:pathLst>
              <a:path h="4990717" w="11025062">
                <a:moveTo>
                  <a:pt x="0" y="0"/>
                </a:moveTo>
                <a:lnTo>
                  <a:pt x="11025061" y="0"/>
                </a:lnTo>
                <a:lnTo>
                  <a:pt x="11025061" y="4990717"/>
                </a:lnTo>
                <a:lnTo>
                  <a:pt x="0" y="4990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29" t="-1261" r="0" b="-117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522923"/>
            <a:ext cx="15344202" cy="868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b="true" sz="4800" spc="35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Q</a:t>
            </a:r>
            <a:r>
              <a:rPr lang="en-US" b="true" sz="4800" spc="35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2. TOP 10 ORGANIZATIONS BY MISSIONS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30124" y="1586895"/>
            <a:ext cx="7357876" cy="3556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97"/>
              </a:lnSpc>
            </a:pPr>
            <a:r>
              <a:rPr lang="en-US" sz="5069" b="true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Top </a:t>
            </a:r>
            <a:r>
              <a:rPr lang="en-US" b="true" sz="506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</a:t>
            </a:r>
            <a:r>
              <a:rPr lang="en-US" b="true" sz="506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Organizations by Missions</a:t>
            </a:r>
          </a:p>
          <a:p>
            <a:pPr algn="ctr" marL="1094536" indent="-547268" lvl="1">
              <a:lnSpc>
                <a:spcPts val="7097"/>
              </a:lnSpc>
              <a:buFont typeface="Arial"/>
              <a:buChar char="•"/>
            </a:pPr>
          </a:p>
          <a:p>
            <a:pPr algn="ctr">
              <a:lnSpc>
                <a:spcPts val="7097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2096944" y="3770288"/>
            <a:ext cx="6093632" cy="7924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36"/>
              </a:lnSpc>
            </a:pPr>
            <a:r>
              <a:rPr lang="en-US" b="true" sz="3740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</a:t>
            </a:r>
            <a:r>
              <a:rPr lang="en-US" b="true" sz="3740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aph Type: Bar Plot</a:t>
            </a:r>
          </a:p>
          <a:p>
            <a:pPr algn="ctr">
              <a:lnSpc>
                <a:spcPts val="4252"/>
              </a:lnSpc>
            </a:pPr>
          </a:p>
          <a:p>
            <a:pPr algn="ctr">
              <a:lnSpc>
                <a:spcPts val="5236"/>
              </a:lnSpc>
            </a:pPr>
            <a:r>
              <a:rPr lang="en-US" b="true" sz="3740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Highlights the most active space agencies/companies; dominance shifts from govt. agencies (NASA, Roscosmos) to private players (SpaceX).</a:t>
            </a:r>
          </a:p>
          <a:p>
            <a:pPr algn="ctr">
              <a:lnSpc>
                <a:spcPts val="4252"/>
              </a:lnSpc>
            </a:pPr>
          </a:p>
          <a:p>
            <a:pPr algn="ctr">
              <a:lnSpc>
                <a:spcPts val="4252"/>
              </a:lnSpc>
            </a:pPr>
          </a:p>
          <a:p>
            <a:pPr algn="ctr">
              <a:lnSpc>
                <a:spcPts val="4252"/>
              </a:lnSpc>
            </a:pPr>
          </a:p>
          <a:p>
            <a:pPr algn="ctr">
              <a:lnSpc>
                <a:spcPts val="4252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2301082"/>
            <a:ext cx="9501484" cy="7114927"/>
          </a:xfrm>
          <a:custGeom>
            <a:avLst/>
            <a:gdLst/>
            <a:ahLst/>
            <a:cxnLst/>
            <a:rect r="r" b="b" t="t" l="l"/>
            <a:pathLst>
              <a:path h="7114927" w="9501484">
                <a:moveTo>
                  <a:pt x="0" y="0"/>
                </a:moveTo>
                <a:lnTo>
                  <a:pt x="9501484" y="0"/>
                </a:lnTo>
                <a:lnTo>
                  <a:pt x="9501484" y="7114926"/>
                </a:lnTo>
                <a:lnTo>
                  <a:pt x="0" y="71149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876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277646"/>
            <a:ext cx="12911866" cy="868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8"/>
              </a:lnSpc>
              <a:spcBef>
                <a:spcPct val="0"/>
              </a:spcBef>
            </a:pPr>
            <a:r>
              <a:rPr lang="en-US" b="true" sz="4799" spc="35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Q</a:t>
            </a:r>
            <a:r>
              <a:rPr lang="en-US" b="true" sz="4799" spc="35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3. MISSION SUCCESS VS FAILURE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947602" y="1620691"/>
            <a:ext cx="8472527" cy="2659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97"/>
              </a:lnSpc>
            </a:pPr>
            <a:r>
              <a:rPr lang="en-US" sz="5069" b="true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Mission Success vs Failure</a:t>
            </a:r>
          </a:p>
          <a:p>
            <a:pPr algn="ctr">
              <a:lnSpc>
                <a:spcPts val="7097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621156" y="3764334"/>
            <a:ext cx="5767186" cy="5248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32"/>
              </a:lnSpc>
            </a:pPr>
            <a:r>
              <a:rPr lang="en-US" b="true" sz="3737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</a:t>
            </a:r>
            <a:r>
              <a:rPr lang="en-US" b="true" sz="3737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aph Type: Pie Chart</a:t>
            </a:r>
          </a:p>
          <a:p>
            <a:pPr algn="ctr">
              <a:lnSpc>
                <a:spcPts val="5232"/>
              </a:lnSpc>
            </a:pPr>
          </a:p>
          <a:p>
            <a:pPr algn="ctr">
              <a:lnSpc>
                <a:spcPts val="5232"/>
              </a:lnSpc>
            </a:pPr>
            <a:r>
              <a:rPr lang="en-US" b="true" sz="3737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Insight: Shows risk vs reliability trends; high failure rates indicate testing or emerging players.</a:t>
            </a:r>
          </a:p>
          <a:p>
            <a:pPr algn="ctr">
              <a:lnSpc>
                <a:spcPts val="5232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6129" y="2694725"/>
            <a:ext cx="11531400" cy="5657551"/>
          </a:xfrm>
          <a:custGeom>
            <a:avLst/>
            <a:gdLst/>
            <a:ahLst/>
            <a:cxnLst/>
            <a:rect r="r" b="b" t="t" l="l"/>
            <a:pathLst>
              <a:path h="5657551" w="11531400">
                <a:moveTo>
                  <a:pt x="0" y="0"/>
                </a:moveTo>
                <a:lnTo>
                  <a:pt x="11531400" y="0"/>
                </a:lnTo>
                <a:lnTo>
                  <a:pt x="11531400" y="5657551"/>
                </a:lnTo>
                <a:lnTo>
                  <a:pt x="0" y="56575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2" t="0" r="-5914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39988" y="580073"/>
            <a:ext cx="12114609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Q4 Outlier Detection (missions per year)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867529" y="2037695"/>
            <a:ext cx="6010976" cy="254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0"/>
              </a:lnSpc>
            </a:pPr>
            <a:r>
              <a:rPr lang="en-US" sz="4872" b="true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 Outlier Detection (missions per year)</a:t>
            </a:r>
          </a:p>
          <a:p>
            <a:pPr algn="ctr">
              <a:lnSpc>
                <a:spcPts val="682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2111319" y="4671089"/>
            <a:ext cx="5767186" cy="4018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b="true" sz="3037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</a:t>
            </a:r>
            <a:r>
              <a:rPr lang="en-US" b="true" sz="3037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aph Type: Bar Plot</a:t>
            </a:r>
          </a:p>
          <a:p>
            <a:pPr algn="ctr">
              <a:lnSpc>
                <a:spcPts val="4252"/>
              </a:lnSpc>
            </a:pPr>
          </a:p>
          <a:p>
            <a:pPr algn="ctr">
              <a:lnSpc>
                <a:spcPts val="4812"/>
              </a:lnSpc>
            </a:pPr>
            <a:r>
              <a:rPr lang="en-US" b="true" sz="3437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Detects unusual years highlighting external shocks; also uncovers data quality issues.</a:t>
            </a:r>
          </a:p>
          <a:p>
            <a:pPr algn="ctr">
              <a:lnSpc>
                <a:spcPts val="4252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2005" y="2671783"/>
            <a:ext cx="11301259" cy="5975541"/>
          </a:xfrm>
          <a:custGeom>
            <a:avLst/>
            <a:gdLst/>
            <a:ahLst/>
            <a:cxnLst/>
            <a:rect r="r" b="b" t="t" l="l"/>
            <a:pathLst>
              <a:path h="5975541" w="11301259">
                <a:moveTo>
                  <a:pt x="0" y="0"/>
                </a:moveTo>
                <a:lnTo>
                  <a:pt x="11301259" y="0"/>
                </a:lnTo>
                <a:lnTo>
                  <a:pt x="11301259" y="5975541"/>
                </a:lnTo>
                <a:lnTo>
                  <a:pt x="0" y="59755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537527"/>
            <a:ext cx="1443776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Q5. Normality Check of Missions Per Year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950579" y="1843863"/>
            <a:ext cx="6058215" cy="2659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97"/>
              </a:lnSpc>
            </a:pPr>
            <a:r>
              <a:rPr lang="en-US" sz="5069" b="true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</a:t>
            </a:r>
            <a:r>
              <a:rPr lang="en-US" b="true" sz="506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  <a:r>
              <a:rPr lang="en-US" b="true" sz="506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Normality Check of Missions Per Year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50579" y="4950753"/>
            <a:ext cx="5767186" cy="5230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b="true" sz="369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</a:t>
            </a:r>
            <a:r>
              <a:rPr lang="en-US" b="true" sz="369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aph Type: Histogram and Q-Q plot</a:t>
            </a:r>
          </a:p>
          <a:p>
            <a:pPr algn="ctr">
              <a:lnSpc>
                <a:spcPts val="5179"/>
              </a:lnSpc>
            </a:pPr>
            <a:r>
              <a:rPr lang="en-US" b="true" sz="369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The distribution of missions per year is not normal, with a skew towards fewer missions in earlier years.</a:t>
            </a:r>
          </a:p>
          <a:p>
            <a:pPr algn="ctr">
              <a:lnSpc>
                <a:spcPts val="517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5195" y="2952547"/>
            <a:ext cx="11301259" cy="5678883"/>
          </a:xfrm>
          <a:custGeom>
            <a:avLst/>
            <a:gdLst/>
            <a:ahLst/>
            <a:cxnLst/>
            <a:rect r="r" b="b" t="t" l="l"/>
            <a:pathLst>
              <a:path h="5678883" w="11301259">
                <a:moveTo>
                  <a:pt x="0" y="0"/>
                </a:moveTo>
                <a:lnTo>
                  <a:pt x="11301259" y="0"/>
                </a:lnTo>
                <a:lnTo>
                  <a:pt x="11301259" y="5678883"/>
                </a:lnTo>
                <a:lnTo>
                  <a:pt x="0" y="56788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66028" y="1119119"/>
            <a:ext cx="9359594" cy="81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  <a:spcBef>
                <a:spcPct val="0"/>
              </a:spcBef>
            </a:pPr>
            <a:r>
              <a:rPr lang="en-US" b="true" sz="486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Q6 Missions by Rocket Type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916268" y="2595651"/>
            <a:ext cx="6127942" cy="1761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97"/>
              </a:lnSpc>
            </a:pPr>
            <a:r>
              <a:rPr lang="en-US" sz="5069" b="true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Q6</a:t>
            </a:r>
            <a:r>
              <a:rPr lang="en-US" b="true" sz="506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Missions by Rocket Type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96646" y="5076825"/>
            <a:ext cx="5767186" cy="325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b="true" sz="369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</a:t>
            </a:r>
            <a:r>
              <a:rPr lang="en-US" b="true" sz="369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aph Type: Bar Plot</a:t>
            </a:r>
          </a:p>
          <a:p>
            <a:pPr algn="ctr">
              <a:lnSpc>
                <a:spcPts val="5179"/>
              </a:lnSpc>
            </a:pPr>
            <a:r>
              <a:rPr lang="en-US" b="true" sz="3699">
                <a:solidFill>
                  <a:srgbClr val="FAFAF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Insight: This shows which rockets are used most frequently for missions.</a:t>
            </a:r>
          </a:p>
          <a:p>
            <a:pPr algn="ctr">
              <a:lnSpc>
                <a:spcPts val="517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DAGzP72wW1E</dc:identifier>
  <dcterms:modified xsi:type="dcterms:W3CDTF">2011-08-01T06:04:30Z</dcterms:modified>
  <cp:revision>1</cp:revision>
  <dc:title>SPACE MISSION</dc:title>
</cp:coreProperties>
</file>

<file path=docProps/thumbnail.jpeg>
</file>